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8" autoAdjust="0"/>
  </p:normalViewPr>
  <p:slideViewPr>
    <p:cSldViewPr>
      <p:cViewPr>
        <p:scale>
          <a:sx n="95" d="100"/>
          <a:sy n="95" d="100"/>
        </p:scale>
        <p:origin x="-66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BE26EE-9702-424F-AC22-FF534F2C7845}" type="datetimeFigureOut">
              <a:rPr lang="ca-ES" smtClean="0"/>
              <a:t>27/3/2020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574482-F68E-4CE4-A29A-B3AD02C8DA35}" type="slidenum">
              <a:rPr lang="ca-ES" smtClean="0"/>
              <a:t>‹Nº›</a:t>
            </a:fld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692696"/>
            <a:ext cx="3745403" cy="1286126"/>
          </a:xfrm>
        </p:spPr>
        <p:txBody>
          <a:bodyPr>
            <a:normAutofit/>
          </a:bodyPr>
          <a:lstStyle/>
          <a:p>
            <a:r>
              <a:rPr lang="ca-E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GABINET PSICOPEDAGÒGIC</a:t>
            </a:r>
            <a:endParaRPr lang="ca-E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20877" y="2168371"/>
            <a:ext cx="6552728" cy="972597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ORIENTACIONS DURANT EL TEMPS DE </a:t>
            </a:r>
            <a:r>
              <a:rPr lang="ca-E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CONFINAMENT </a:t>
            </a:r>
            <a:r>
              <a:rPr lang="ca-ES" sz="2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CASA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36734" y="321297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a-ES" sz="2000" b="1" dirty="0">
                <a:solidFill>
                  <a:srgbClr val="7030A0"/>
                </a:solidFill>
              </a:rPr>
              <a:t>Per afrontar millor esta situació excepcional de confinament a casa, abans que res hem de prendre consciència que així ens ajudem i ajudem als altres, a fi d’evitar que es propaguen els contagis.</a:t>
            </a:r>
          </a:p>
          <a:p>
            <a:pPr lvl="0" algn="just"/>
            <a:endParaRPr lang="ca-ES" sz="2000" b="1" dirty="0">
              <a:solidFill>
                <a:srgbClr val="7030A0"/>
              </a:solidFill>
            </a:endParaRPr>
          </a:p>
          <a:p>
            <a:pPr lvl="0" algn="ctr"/>
            <a:r>
              <a:rPr lang="ca-ES" sz="2000" b="1" dirty="0">
                <a:solidFill>
                  <a:srgbClr val="7030A0"/>
                </a:solidFill>
              </a:rPr>
              <a:t>Cal seguir, escrupolosament, les indicacions de les autoritats sanitàries.</a:t>
            </a:r>
          </a:p>
          <a:p>
            <a:pPr lvl="0" algn="just"/>
            <a:endParaRPr lang="ca-ES" sz="2000" b="1" dirty="0">
              <a:solidFill>
                <a:srgbClr val="7030A0"/>
              </a:solidFill>
            </a:endParaRPr>
          </a:p>
          <a:p>
            <a:pPr lvl="0" algn="ctr"/>
            <a:r>
              <a:rPr lang="ca-ES" sz="2000" b="1" dirty="0">
                <a:solidFill>
                  <a:srgbClr val="7030A0"/>
                </a:solidFill>
              </a:rPr>
              <a:t>Totes i tots hem de col·laborar per un bé comú, </a:t>
            </a:r>
          </a:p>
          <a:p>
            <a:pPr algn="ctr"/>
            <a:r>
              <a:rPr lang="ca-ES" sz="3600" b="1" dirty="0" smtClean="0">
                <a:solidFill>
                  <a:schemeClr val="accent1">
                    <a:lumMod val="50000"/>
                  </a:schemeClr>
                </a:solidFill>
              </a:rPr>
              <a:t>la salut</a:t>
            </a:r>
            <a:endParaRPr lang="ca-E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360838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0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168352" cy="427040"/>
          </a:xfrm>
        </p:spPr>
        <p:txBody>
          <a:bodyPr>
            <a:normAutofit/>
          </a:bodyPr>
          <a:lstStyle/>
          <a:p>
            <a:r>
              <a:rPr lang="ca-ES" sz="1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GABINET PSICOPEDAGÒGIC</a:t>
            </a:r>
            <a:endParaRPr lang="ca-ES" sz="1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9592" y="2168396"/>
            <a:ext cx="69847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Encara que ajudeu a les tasques escolars dels vostres fills i filles, cal marcar rutines però deixant-los temps lliure, i més encara als adolescents. Cal diferenciar les rutines del cap de setmana de les dels altres dies.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A més </a:t>
            </a:r>
            <a:r>
              <a:rPr lang="ca-ES" sz="2000" b="1" dirty="0" err="1">
                <a:solidFill>
                  <a:srgbClr val="7030A0"/>
                </a:solidFill>
              </a:rPr>
              <a:t>d’entretindre’ls</a:t>
            </a:r>
            <a:r>
              <a:rPr lang="ca-ES" sz="2000" b="1" dirty="0">
                <a:solidFill>
                  <a:srgbClr val="7030A0"/>
                </a:solidFill>
              </a:rPr>
              <a:t>, cal compartir sentiments i emocions, aprenent mútuament.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Quan us trobeu "saturats"..., talleu la situació: respireu, canvieu un moment d'habitació, carregueu piles novament i feu una altra activitat.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Aprofiteu la convivència per fer coses junts: jocs de taula, escoltar música, ballar, etc.</a:t>
            </a:r>
            <a:endParaRPr lang="ca-ES" sz="2000" b="1" dirty="0" smtClean="0">
              <a:solidFill>
                <a:srgbClr val="7030A0"/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ca-ES" sz="2000" b="1" dirty="0" smtClean="0">
                <a:solidFill>
                  <a:srgbClr val="7030A0"/>
                </a:solidFill>
              </a:rPr>
              <a:t>Telèfon d’orientació psicològica a famílies. Col·legi Oficial de Psicologia de la Comunitat Valenciana: </a:t>
            </a:r>
            <a:endParaRPr lang="ca-ES" sz="2000" b="1" dirty="0">
              <a:solidFill>
                <a:srgbClr val="7030A0"/>
              </a:solidFill>
            </a:endParaRPr>
          </a:p>
          <a:p>
            <a:pPr algn="ctr"/>
            <a:r>
              <a:rPr lang="ca-ES" sz="3200" b="1" dirty="0" smtClean="0">
                <a:solidFill>
                  <a:srgbClr val="7030A0"/>
                </a:solidFill>
              </a:rPr>
              <a:t> 960 450 230</a:t>
            </a:r>
          </a:p>
        </p:txBody>
      </p:sp>
      <p:sp>
        <p:nvSpPr>
          <p:cNvPr id="5" name="4 Rectángulo"/>
          <p:cNvSpPr/>
          <p:nvPr/>
        </p:nvSpPr>
        <p:spPr>
          <a:xfrm rot="-540000">
            <a:off x="356919" y="1036420"/>
            <a:ext cx="43524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l’àmbit familiar</a:t>
            </a:r>
            <a:endParaRPr lang="ca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4695"/>
            <a:ext cx="3096344" cy="166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168352" cy="427040"/>
          </a:xfrm>
        </p:spPr>
        <p:txBody>
          <a:bodyPr>
            <a:normAutofit/>
          </a:bodyPr>
          <a:lstStyle/>
          <a:p>
            <a:r>
              <a:rPr lang="ca-ES" sz="1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GABINET PSICOPEDAGÒGIC</a:t>
            </a:r>
            <a:endParaRPr lang="ca-ES" sz="1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2636911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Cal </a:t>
            </a:r>
            <a:r>
              <a:rPr lang="ca-ES" sz="2000" b="1" dirty="0" err="1">
                <a:solidFill>
                  <a:srgbClr val="7030A0"/>
                </a:solidFill>
              </a:rPr>
              <a:t>mantindre</a:t>
            </a:r>
            <a:r>
              <a:rPr lang="ca-ES" sz="2000" b="1" dirty="0">
                <a:solidFill>
                  <a:srgbClr val="7030A0"/>
                </a:solidFill>
              </a:rPr>
              <a:t> una actitud positiva i objectiva, evitant parlar permanentment del virus.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És molt important </a:t>
            </a:r>
            <a:r>
              <a:rPr lang="es-ES" sz="2000" b="1" dirty="0" err="1">
                <a:solidFill>
                  <a:srgbClr val="7030A0"/>
                </a:solidFill>
              </a:rPr>
              <a:t>tindre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molta</a:t>
            </a:r>
            <a:r>
              <a:rPr lang="es-ES" sz="2000" b="1" dirty="0">
                <a:solidFill>
                  <a:srgbClr val="7030A0"/>
                </a:solidFill>
              </a:rPr>
              <a:t> cura </a:t>
            </a:r>
            <a:r>
              <a:rPr lang="es-ES" sz="2000" b="1" dirty="0" err="1">
                <a:solidFill>
                  <a:srgbClr val="7030A0"/>
                </a:solidFill>
              </a:rPr>
              <a:t>amb</a:t>
            </a:r>
            <a:r>
              <a:rPr lang="es-ES" sz="2000" b="1" dirty="0">
                <a:solidFill>
                  <a:srgbClr val="7030A0"/>
                </a:solidFill>
              </a:rPr>
              <a:t> la </a:t>
            </a:r>
            <a:r>
              <a:rPr lang="es-ES" sz="2000" b="1" dirty="0" err="1">
                <a:solidFill>
                  <a:srgbClr val="7030A0"/>
                </a:solidFill>
              </a:rPr>
              <a:t>informació</a:t>
            </a:r>
            <a:r>
              <a:rPr lang="es-ES" sz="2000" b="1" dirty="0">
                <a:solidFill>
                  <a:srgbClr val="7030A0"/>
                </a:solidFill>
              </a:rPr>
              <a:t> que </a:t>
            </a:r>
            <a:r>
              <a:rPr lang="es-ES" sz="2000" b="1" dirty="0" err="1">
                <a:solidFill>
                  <a:srgbClr val="7030A0"/>
                </a:solidFill>
              </a:rPr>
              <a:t>ens</a:t>
            </a:r>
            <a:r>
              <a:rPr lang="es-ES" sz="2000" b="1" dirty="0">
                <a:solidFill>
                  <a:srgbClr val="7030A0"/>
                </a:solidFill>
              </a:rPr>
              <a:t> arriba, </a:t>
            </a:r>
            <a:r>
              <a:rPr lang="es-ES" sz="2000" b="1" dirty="0" err="1">
                <a:solidFill>
                  <a:srgbClr val="7030A0"/>
                </a:solidFill>
              </a:rPr>
              <a:t>sobretot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als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menors</a:t>
            </a:r>
            <a:r>
              <a:rPr lang="es-ES" sz="2000" b="1" dirty="0">
                <a:solidFill>
                  <a:srgbClr val="7030A0"/>
                </a:solidFill>
              </a:rPr>
              <a:t>, per tal </a:t>
            </a:r>
            <a:r>
              <a:rPr lang="es-ES" sz="2000" b="1" dirty="0" err="1">
                <a:solidFill>
                  <a:srgbClr val="7030A0"/>
                </a:solidFill>
              </a:rPr>
              <a:t>d’evitar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situacions</a:t>
            </a:r>
            <a:r>
              <a:rPr lang="es-ES" sz="2000" b="1" dirty="0">
                <a:solidFill>
                  <a:srgbClr val="7030A0"/>
                </a:solidFill>
              </a:rPr>
              <a:t> de por i </a:t>
            </a:r>
            <a:r>
              <a:rPr lang="es-ES" sz="2000" b="1" dirty="0" err="1">
                <a:solidFill>
                  <a:srgbClr val="7030A0"/>
                </a:solidFill>
              </a:rPr>
              <a:t>angoixa</a:t>
            </a:r>
            <a:r>
              <a:rPr lang="es-ES" sz="2000" b="1" dirty="0">
                <a:solidFill>
                  <a:srgbClr val="7030A0"/>
                </a:solidFill>
              </a:rPr>
              <a:t>. Cal filtrar-la i </a:t>
            </a:r>
            <a:r>
              <a:rPr lang="es-ES" sz="2000" b="1" dirty="0" err="1">
                <a:solidFill>
                  <a:srgbClr val="7030A0"/>
                </a:solidFill>
              </a:rPr>
              <a:t>reduir</a:t>
            </a:r>
            <a:r>
              <a:rPr lang="es-ES" sz="2000" b="1" dirty="0">
                <a:solidFill>
                  <a:srgbClr val="7030A0"/>
                </a:solidFill>
              </a:rPr>
              <a:t>-la </a:t>
            </a:r>
            <a:r>
              <a:rPr lang="es-ES" sz="2000" b="1" dirty="0" err="1">
                <a:solidFill>
                  <a:srgbClr val="7030A0"/>
                </a:solidFill>
              </a:rPr>
              <a:t>tant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com</a:t>
            </a:r>
            <a:r>
              <a:rPr lang="es-ES" sz="2000" b="1" dirty="0">
                <a:solidFill>
                  <a:srgbClr val="7030A0"/>
                </a:solidFill>
              </a:rPr>
              <a:t> es puga.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s-ES" sz="2000" b="1" dirty="0" err="1">
                <a:solidFill>
                  <a:srgbClr val="7030A0"/>
                </a:solidFill>
              </a:rPr>
              <a:t>S’ha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d’evitar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difondre</a:t>
            </a:r>
            <a:r>
              <a:rPr lang="es-ES" sz="2000" b="1" dirty="0">
                <a:solidFill>
                  <a:srgbClr val="7030A0"/>
                </a:solidFill>
              </a:rPr>
              <a:t> o compartir «bulos» i </a:t>
            </a:r>
            <a:r>
              <a:rPr lang="es-ES" sz="2000" b="1" dirty="0" err="1">
                <a:solidFill>
                  <a:srgbClr val="7030A0"/>
                </a:solidFill>
              </a:rPr>
              <a:t>notícies</a:t>
            </a:r>
            <a:r>
              <a:rPr lang="es-ES" sz="2000" b="1" dirty="0">
                <a:solidFill>
                  <a:srgbClr val="7030A0"/>
                </a:solidFill>
              </a:rPr>
              <a:t> falses, que </a:t>
            </a:r>
            <a:r>
              <a:rPr lang="es-ES" sz="2000" b="1" dirty="0" err="1">
                <a:solidFill>
                  <a:srgbClr val="7030A0"/>
                </a:solidFill>
              </a:rPr>
              <a:t>només</a:t>
            </a:r>
            <a:r>
              <a:rPr lang="es-ES" sz="2000" b="1" dirty="0">
                <a:solidFill>
                  <a:srgbClr val="7030A0"/>
                </a:solidFill>
              </a:rPr>
              <a:t> fan que alimentar la </a:t>
            </a:r>
            <a:r>
              <a:rPr lang="es-ES" sz="2000" b="1" dirty="0" err="1">
                <a:solidFill>
                  <a:srgbClr val="7030A0"/>
                </a:solidFill>
              </a:rPr>
              <a:t>nostra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pròpia</a:t>
            </a:r>
            <a:r>
              <a:rPr lang="es-ES" sz="2000" b="1" dirty="0">
                <a:solidFill>
                  <a:srgbClr val="7030A0"/>
                </a:solidFill>
              </a:rPr>
              <a:t> por i la </a:t>
            </a:r>
            <a:r>
              <a:rPr lang="es-ES" sz="2000" b="1" dirty="0" err="1">
                <a:solidFill>
                  <a:srgbClr val="7030A0"/>
                </a:solidFill>
              </a:rPr>
              <a:t>dels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altres</a:t>
            </a:r>
            <a:r>
              <a:rPr lang="es-ES" sz="2000" b="1" dirty="0">
                <a:solidFill>
                  <a:srgbClr val="7030A0"/>
                </a:solidFill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s-ES" sz="2000" b="1" dirty="0" err="1">
                <a:solidFill>
                  <a:srgbClr val="7030A0"/>
                </a:solidFill>
              </a:rPr>
              <a:t>Podeu</a:t>
            </a:r>
            <a:r>
              <a:rPr lang="es-ES" sz="2000" b="1" dirty="0">
                <a:solidFill>
                  <a:srgbClr val="7030A0"/>
                </a:solidFill>
              </a:rPr>
              <a:t> usar </a:t>
            </a:r>
            <a:r>
              <a:rPr lang="es-ES" sz="2000" b="1" dirty="0" err="1">
                <a:solidFill>
                  <a:srgbClr val="7030A0"/>
                </a:solidFill>
              </a:rPr>
              <a:t>diferents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tècniques</a:t>
            </a:r>
            <a:r>
              <a:rPr lang="es-ES" sz="2000" b="1" dirty="0">
                <a:solidFill>
                  <a:srgbClr val="7030A0"/>
                </a:solidFill>
              </a:rPr>
              <a:t> de </a:t>
            </a:r>
            <a:r>
              <a:rPr lang="es-ES" sz="2000" b="1" dirty="0" err="1">
                <a:solidFill>
                  <a:srgbClr val="7030A0"/>
                </a:solidFill>
              </a:rPr>
              <a:t>relaxació</a:t>
            </a:r>
            <a:r>
              <a:rPr lang="es-ES" sz="2000" b="1" dirty="0">
                <a:solidFill>
                  <a:srgbClr val="7030A0"/>
                </a:solidFill>
              </a:rPr>
              <a:t> que es </a:t>
            </a:r>
            <a:r>
              <a:rPr lang="es-ES" sz="2000" b="1" dirty="0" err="1">
                <a:solidFill>
                  <a:srgbClr val="7030A0"/>
                </a:solidFill>
              </a:rPr>
              <a:t>troben</a:t>
            </a:r>
            <a:r>
              <a:rPr lang="es-ES" sz="2000" b="1" dirty="0">
                <a:solidFill>
                  <a:srgbClr val="7030A0"/>
                </a:solidFill>
              </a:rPr>
              <a:t> a internet.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es-ES" sz="2000" b="1" dirty="0">
                <a:solidFill>
                  <a:srgbClr val="7030A0"/>
                </a:solidFill>
              </a:rPr>
              <a:t>També </a:t>
            </a:r>
            <a:r>
              <a:rPr lang="es-ES" sz="2000" b="1" dirty="0" err="1">
                <a:solidFill>
                  <a:srgbClr val="7030A0"/>
                </a:solidFill>
              </a:rPr>
              <a:t>podeu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aprofitar</a:t>
            </a:r>
            <a:r>
              <a:rPr lang="es-ES" sz="2000" b="1" dirty="0">
                <a:solidFill>
                  <a:srgbClr val="7030A0"/>
                </a:solidFill>
              </a:rPr>
              <a:t> per </a:t>
            </a:r>
            <a:r>
              <a:rPr lang="es-ES" sz="2000" b="1" dirty="0" err="1">
                <a:solidFill>
                  <a:srgbClr val="7030A0"/>
                </a:solidFill>
              </a:rPr>
              <a:t>fer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activitats</a:t>
            </a:r>
            <a:r>
              <a:rPr lang="es-ES" sz="2000" b="1" dirty="0">
                <a:solidFill>
                  <a:srgbClr val="7030A0"/>
                </a:solidFill>
              </a:rPr>
              <a:t> agradables per a les </a:t>
            </a:r>
            <a:r>
              <a:rPr lang="es-ES" sz="2000" b="1" dirty="0" err="1">
                <a:solidFill>
                  <a:srgbClr val="7030A0"/>
                </a:solidFill>
              </a:rPr>
              <a:t>quals</a:t>
            </a:r>
            <a:r>
              <a:rPr lang="es-ES" sz="2000" b="1" dirty="0">
                <a:solidFill>
                  <a:srgbClr val="7030A0"/>
                </a:solidFill>
              </a:rPr>
              <a:t> no </a:t>
            </a:r>
            <a:r>
              <a:rPr lang="es-ES" sz="2000" b="1" dirty="0" err="1">
                <a:solidFill>
                  <a:srgbClr val="7030A0"/>
                </a:solidFill>
              </a:rPr>
              <a:t>soleu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tindre</a:t>
            </a:r>
            <a:r>
              <a:rPr lang="es-ES" sz="2000" b="1" dirty="0">
                <a:solidFill>
                  <a:srgbClr val="7030A0"/>
                </a:solidFill>
              </a:rPr>
              <a:t> </a:t>
            </a:r>
            <a:r>
              <a:rPr lang="es-ES" sz="2000" b="1" dirty="0" err="1">
                <a:solidFill>
                  <a:srgbClr val="7030A0"/>
                </a:solidFill>
              </a:rPr>
              <a:t>temps</a:t>
            </a:r>
            <a:r>
              <a:rPr lang="es-ES" sz="2000" b="1" dirty="0">
                <a:solidFill>
                  <a:srgbClr val="7030A0"/>
                </a:solidFill>
              </a:rPr>
              <a:t>, </a:t>
            </a:r>
            <a:r>
              <a:rPr lang="es-ES" sz="2000" b="1" dirty="0" err="1">
                <a:solidFill>
                  <a:srgbClr val="7030A0"/>
                </a:solidFill>
              </a:rPr>
              <a:t>com</a:t>
            </a:r>
            <a:r>
              <a:rPr lang="es-ES" sz="2000" b="1" dirty="0">
                <a:solidFill>
                  <a:srgbClr val="7030A0"/>
                </a:solidFill>
              </a:rPr>
              <a:t> ara </a:t>
            </a:r>
            <a:r>
              <a:rPr lang="es-ES" sz="2000" b="1" dirty="0" err="1">
                <a:solidFill>
                  <a:srgbClr val="7030A0"/>
                </a:solidFill>
              </a:rPr>
              <a:t>llegir</a:t>
            </a:r>
            <a:r>
              <a:rPr lang="es-ES" sz="2000" b="1" dirty="0">
                <a:solidFill>
                  <a:srgbClr val="7030A0"/>
                </a:solidFill>
              </a:rPr>
              <a:t> o </a:t>
            </a:r>
            <a:r>
              <a:rPr lang="es-ES" sz="2000" b="1" dirty="0" err="1">
                <a:solidFill>
                  <a:srgbClr val="7030A0"/>
                </a:solidFill>
              </a:rPr>
              <a:t>veure</a:t>
            </a:r>
            <a:r>
              <a:rPr lang="es-ES" sz="2000" b="1" dirty="0">
                <a:solidFill>
                  <a:srgbClr val="7030A0"/>
                </a:solidFill>
              </a:rPr>
              <a:t> una </a:t>
            </a:r>
            <a:r>
              <a:rPr lang="es-ES" sz="2000" b="1" dirty="0" err="1">
                <a:solidFill>
                  <a:srgbClr val="7030A0"/>
                </a:solidFill>
              </a:rPr>
              <a:t>pel·lícula</a:t>
            </a:r>
            <a:r>
              <a:rPr lang="es-ES" sz="2000" b="1" dirty="0">
                <a:solidFill>
                  <a:srgbClr val="7030A0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ca-ES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rot="-540000">
            <a:off x="1114823" y="903567"/>
            <a:ext cx="37401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Gestionar les </a:t>
            </a:r>
          </a:p>
          <a:p>
            <a:pPr algn="ctr"/>
            <a:r>
              <a:rPr lang="es-ES" sz="4800" b="1" dirty="0" err="1" smtClean="0">
                <a:ln w="1905"/>
                <a:solidFill>
                  <a:schemeClr val="bg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emocions</a:t>
            </a:r>
            <a:endParaRPr lang="es-ES" sz="4800" b="1" cap="none" spc="0" dirty="0">
              <a:ln w="1905"/>
              <a:solidFill>
                <a:schemeClr val="bg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14394"/>
            <a:ext cx="2088232" cy="208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168352" cy="427040"/>
          </a:xfrm>
        </p:spPr>
        <p:txBody>
          <a:bodyPr>
            <a:normAutofit/>
          </a:bodyPr>
          <a:lstStyle/>
          <a:p>
            <a:r>
              <a:rPr lang="ca-ES" sz="1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GABINET PSICOPEDAGÒGIC</a:t>
            </a:r>
            <a:endParaRPr lang="ca-ES" sz="1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2478110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Sou les persones que més cal mimar i protegir.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És molt important tindre cura de l’alimentació i dels hàbits de vida saludable.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Demaneu suport a les persones més joves per disposar d’activitats d’entreteniment i culturals per internet (museus, reportatges, etc.).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Escriviu (podeu parlar de les vostres sensacions, escriure els vostres records, etc.).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Telefoneu als familiars i amics per conversar una estona. Us sentireu menys aïllats i més a prop.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Demaneu ajuda per fer la compra, a fi d’evitar eixir de casa.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Hi ha moltes persones que estan esperant poder abraçar-vos quan tot </a:t>
            </a:r>
            <a:r>
              <a:rPr lang="ca-ES" sz="2000" b="1" dirty="0" err="1">
                <a:solidFill>
                  <a:srgbClr val="7030A0"/>
                </a:solidFill>
              </a:rPr>
              <a:t>passe</a:t>
            </a:r>
            <a:r>
              <a:rPr lang="ca-ES" sz="2000" b="1" dirty="0">
                <a:solidFill>
                  <a:srgbClr val="7030A0"/>
                </a:solidFill>
              </a:rPr>
              <a:t>.</a:t>
            </a:r>
          </a:p>
          <a:p>
            <a:pPr algn="just"/>
            <a:endParaRPr lang="ca-ES" sz="2000" b="1" dirty="0" smtClean="0">
              <a:solidFill>
                <a:srgbClr val="7030A0"/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ca-ES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rot="-540000">
            <a:off x="748182" y="1052580"/>
            <a:ext cx="37458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</a:t>
            </a:r>
            <a:r>
              <a:rPr lang="es-ES" sz="4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gent</a:t>
            </a:r>
            <a:r>
              <a:rPr lang="es-E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gran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48" y="458044"/>
            <a:ext cx="3170248" cy="202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168352" cy="427040"/>
          </a:xfrm>
        </p:spPr>
        <p:txBody>
          <a:bodyPr>
            <a:normAutofit/>
          </a:bodyPr>
          <a:lstStyle/>
          <a:p>
            <a:r>
              <a:rPr lang="ca-ES" sz="1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GABINET PSICOPEDAGÒGIC</a:t>
            </a:r>
            <a:endParaRPr lang="ca-ES" sz="1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06242" y="2924944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En moments de confinament cal aprofitar la tecnologia per  </a:t>
            </a:r>
            <a:r>
              <a:rPr lang="ca-ES" sz="2000" b="1" dirty="0" err="1">
                <a:solidFill>
                  <a:srgbClr val="7030A0"/>
                </a:solidFill>
              </a:rPr>
              <a:t>mantindre</a:t>
            </a:r>
            <a:r>
              <a:rPr lang="ca-ES" sz="2000" b="1" dirty="0">
                <a:solidFill>
                  <a:srgbClr val="7030A0"/>
                </a:solidFill>
              </a:rPr>
              <a:t> el contacte amb la família i les amistats: xarxes socials, missatges o telefonades, millor si són de veu o per </a:t>
            </a:r>
            <a:r>
              <a:rPr lang="ca-ES" sz="2000" b="1" dirty="0" err="1">
                <a:solidFill>
                  <a:srgbClr val="7030A0"/>
                </a:solidFill>
              </a:rPr>
              <a:t>videotelefonada</a:t>
            </a:r>
            <a:r>
              <a:rPr lang="ca-ES" sz="2000" b="1" dirty="0">
                <a:solidFill>
                  <a:srgbClr val="7030A0"/>
                </a:solidFill>
              </a:rPr>
              <a:t>. Així tindreu un contacte més estret que </a:t>
            </a:r>
            <a:r>
              <a:rPr lang="ca-ES" sz="2000" b="1" dirty="0" err="1">
                <a:solidFill>
                  <a:srgbClr val="7030A0"/>
                </a:solidFill>
              </a:rPr>
              <a:t>permeta</a:t>
            </a:r>
            <a:r>
              <a:rPr lang="ca-ES" sz="2000" b="1" dirty="0">
                <a:solidFill>
                  <a:srgbClr val="7030A0"/>
                </a:solidFill>
              </a:rPr>
              <a:t> compartir emocions i sentiments.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No s’ha d’abaixar la guàrdia pel que fa a la violència de gènere i la violència domèstica, ja que es pot veure agreujada per una situació de confinament. Recordeu el telèfon d’atenció a les víctimes:           </a:t>
            </a:r>
            <a:endParaRPr lang="ca-ES" sz="4400" b="1" dirty="0">
              <a:solidFill>
                <a:srgbClr val="7030A0"/>
              </a:solidFill>
            </a:endParaRPr>
          </a:p>
          <a:p>
            <a:pPr lvl="0" algn="ctr"/>
            <a:r>
              <a:rPr lang="ca-ES" sz="4400" b="1" dirty="0">
                <a:solidFill>
                  <a:srgbClr val="7030A0"/>
                </a:solidFill>
              </a:rPr>
              <a:t>016</a:t>
            </a:r>
            <a:endParaRPr lang="ca-ES" sz="2000" b="1" dirty="0">
              <a:solidFill>
                <a:srgbClr val="7030A0"/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ca-ES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rot="-540000">
            <a:off x="748182" y="1052580"/>
            <a:ext cx="37458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Suport</a:t>
            </a:r>
            <a:r>
              <a:rPr lang="es-E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social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1149"/>
            <a:ext cx="3851920" cy="20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3168352" cy="427040"/>
          </a:xfrm>
        </p:spPr>
        <p:txBody>
          <a:bodyPr>
            <a:normAutofit/>
          </a:bodyPr>
          <a:lstStyle/>
          <a:p>
            <a:r>
              <a:rPr lang="ca-ES" sz="1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+mn-lt"/>
              </a:rPr>
              <a:t>GABINET PSICOPEDAGÒGIC</a:t>
            </a:r>
            <a:endParaRPr lang="ca-ES" sz="1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87156" y="2386591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Estem davant d’una situació temporal que mai no havíem patit, una situació global que ens demana solucions també globals, de tota la societat, per això és tan important ajudar-nos els uns als altres.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Som molt capaços de superar-ho i d’aprendre dels errors.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Quan tot </a:t>
            </a:r>
            <a:r>
              <a:rPr lang="ca-ES" sz="2000" b="1" dirty="0" err="1">
                <a:solidFill>
                  <a:srgbClr val="7030A0"/>
                </a:solidFill>
              </a:rPr>
              <a:t>passe</a:t>
            </a:r>
            <a:r>
              <a:rPr lang="ca-ES" sz="2000" b="1" dirty="0">
                <a:solidFill>
                  <a:srgbClr val="7030A0"/>
                </a:solidFill>
              </a:rPr>
              <a:t>, que passarà, tornarem a veure el món amb uns altres ulls i podrem apreciar cada abraçada, cada carícia i el plaer d’estar junts.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ca-ES" sz="2000" b="1" dirty="0">
                <a:solidFill>
                  <a:srgbClr val="7030A0"/>
                </a:solidFill>
              </a:rPr>
              <a:t>És per això que per tu, per les teues famílies, pels teus majors, perquè tot </a:t>
            </a:r>
            <a:r>
              <a:rPr lang="ca-ES" sz="2000" b="1" dirty="0" err="1">
                <a:solidFill>
                  <a:srgbClr val="7030A0"/>
                </a:solidFill>
              </a:rPr>
              <a:t>acabe</a:t>
            </a:r>
            <a:r>
              <a:rPr lang="ca-ES" sz="2000" b="1" dirty="0">
                <a:solidFill>
                  <a:srgbClr val="7030A0"/>
                </a:solidFill>
              </a:rPr>
              <a:t> prompte...</a:t>
            </a:r>
          </a:p>
          <a:p>
            <a:pPr algn="just"/>
            <a:endParaRPr lang="ca-ES" sz="2000" b="1" dirty="0">
              <a:solidFill>
                <a:srgbClr val="7030A0"/>
              </a:solidFill>
            </a:endParaRPr>
          </a:p>
          <a:p>
            <a:pPr algn="just"/>
            <a:r>
              <a:rPr lang="ca-ES" sz="3200" b="1" dirty="0" smtClean="0">
                <a:solidFill>
                  <a:srgbClr val="C00000"/>
                </a:solidFill>
              </a:rPr>
              <a:t>QUEDA’T A CASA</a:t>
            </a:r>
          </a:p>
          <a:p>
            <a:pPr algn="just"/>
            <a:endParaRPr lang="ca-ES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 rot="-540000">
            <a:off x="327846" y="907490"/>
            <a:ext cx="508510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s-ES" sz="4800" b="1" dirty="0" err="1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tenir</a:t>
            </a:r>
            <a:r>
              <a:rPr lang="es-ES" sz="4800" b="1" dirty="0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en </a:t>
            </a:r>
            <a:r>
              <a:rPr lang="es-ES" sz="4800" b="1" dirty="0" err="1" smtClean="0">
                <a:ln w="1905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compte</a:t>
            </a:r>
            <a:endParaRPr lang="es-ES" sz="4800" b="1" dirty="0" smtClean="0">
              <a:ln w="1905"/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573" y="456877"/>
            <a:ext cx="3044473" cy="178972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742" y="5013176"/>
            <a:ext cx="2917304" cy="157983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030851"/>
            <a:ext cx="2019424" cy="652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4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322</TotalTime>
  <Words>621</Words>
  <Application>Microsoft Office PowerPoint</Application>
  <PresentationFormat>Presentación en pantalla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Forma de onda</vt:lpstr>
      <vt:lpstr>GABINET PSICOPEDAGÒGIC</vt:lpstr>
      <vt:lpstr>GABINET PSICOPEDAGÒGIC</vt:lpstr>
      <vt:lpstr>GABINET PSICOPEDAGÒGIC</vt:lpstr>
      <vt:lpstr>GABINET PSICOPEDAGÒGIC</vt:lpstr>
      <vt:lpstr>GABINET PSICOPEDAGÒGIC</vt:lpstr>
      <vt:lpstr>GABINET PSICOPEDAGÒGIC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GABINET PSICOPEDAGÒGIC</dc:title>
  <dc:creator>Usuario</dc:creator>
  <cp:lastModifiedBy>Usuario</cp:lastModifiedBy>
  <cp:revision>38</cp:revision>
  <dcterms:created xsi:type="dcterms:W3CDTF">2020-03-26T08:37:08Z</dcterms:created>
  <dcterms:modified xsi:type="dcterms:W3CDTF">2020-03-27T11:29:26Z</dcterms:modified>
</cp:coreProperties>
</file>